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7" r:id="rId2"/>
    <p:sldId id="258" r:id="rId3"/>
    <p:sldId id="259" r:id="rId4"/>
    <p:sldId id="260" r:id="rId5"/>
    <p:sldId id="261" r:id="rId6"/>
    <p:sldId id="262" r:id="rId7"/>
    <p:sldId id="263" r:id="rId8"/>
    <p:sldId id="296" r:id="rId9"/>
    <p:sldId id="297" r:id="rId10"/>
    <p:sldId id="266" r:id="rId11"/>
    <p:sldId id="267" r:id="rId12"/>
    <p:sldId id="298" r:id="rId13"/>
    <p:sldId id="295"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31C6FF4-1A1A-49A4-A628-FF0FD9AC1DAA}">
          <p14:sldIdLst>
            <p14:sldId id="257"/>
            <p14:sldId id="258"/>
            <p14:sldId id="259"/>
            <p14:sldId id="260"/>
            <p14:sldId id="261"/>
            <p14:sldId id="262"/>
            <p14:sldId id="263"/>
            <p14:sldId id="296"/>
            <p14:sldId id="297"/>
            <p14:sldId id="266"/>
          </p14:sldIdLst>
        </p14:section>
        <p14:section name="Untitled Section" id="{A684411D-62B4-4B3F-8949-2A4D79E5D932}">
          <p14:sldIdLst>
            <p14:sldId id="267"/>
            <p14:sldId id="298"/>
            <p14:sldId id="295"/>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stave Gameli Kodjo Amuzu" initials="GGKA" lastIdx="1" clrIdx="0">
    <p:extLst>
      <p:ext uri="{19B8F6BF-5375-455C-9EA6-DF929625EA0E}">
        <p15:presenceInfo xmlns:p15="http://schemas.microsoft.com/office/powerpoint/2012/main" userId="Gustave Gameli Kodjo Amuz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7" d="100"/>
          <a:sy n="67" d="100"/>
        </p:scale>
        <p:origin x="85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F82297-6FC6-4B50-AAD2-5658B3582057}" type="datetimeFigureOut">
              <a:rPr lang="en-US" smtClean="0"/>
              <a:t>11/9/2021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C92758-1AF6-4785-8D44-1139672DCE58}" type="slidenum">
              <a:rPr lang="en-US" smtClean="0"/>
              <a:t>‹#›</a:t>
            </a:fld>
            <a:endParaRPr lang="en-US"/>
          </a:p>
        </p:txBody>
      </p:sp>
    </p:spTree>
    <p:extLst>
      <p:ext uri="{BB962C8B-B14F-4D97-AF65-F5344CB8AC3E}">
        <p14:creationId xmlns:p14="http://schemas.microsoft.com/office/powerpoint/2010/main" val="2270860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C92758-1AF6-4785-8D44-1139672DCE58}" type="slidenum">
              <a:rPr lang="en-US" smtClean="0"/>
              <a:t>9</a:t>
            </a:fld>
            <a:endParaRPr lang="en-US"/>
          </a:p>
        </p:txBody>
      </p:sp>
    </p:spTree>
    <p:extLst>
      <p:ext uri="{BB962C8B-B14F-4D97-AF65-F5344CB8AC3E}">
        <p14:creationId xmlns:p14="http://schemas.microsoft.com/office/powerpoint/2010/main" val="3063671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DB9D5893-B973-4420-BD4F-6476E6E10407}" type="datetimeFigureOut">
              <a:rPr lang="en-GB" smtClean="0"/>
              <a:t>09/11/2021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105794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DB9D5893-B973-4420-BD4F-6476E6E10407}" type="datetimeFigureOut">
              <a:rPr lang="en-GB" smtClean="0"/>
              <a:t>09/11/2021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973125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DB9D5893-B973-4420-BD4F-6476E6E10407}" type="datetimeFigureOut">
              <a:rPr lang="en-GB" smtClean="0"/>
              <a:t>09/11/2021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3229262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DB9D5893-B973-4420-BD4F-6476E6E10407}" type="datetimeFigureOut">
              <a:rPr lang="en-GB" smtClean="0"/>
              <a:t>09/11/2021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1073611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B9D5893-B973-4420-BD4F-6476E6E10407}" type="datetimeFigureOut">
              <a:rPr lang="en-GB" smtClean="0"/>
              <a:t>09/11/2021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303975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DB9D5893-B973-4420-BD4F-6476E6E10407}" type="datetimeFigureOut">
              <a:rPr lang="en-GB" smtClean="0"/>
              <a:t>09/11/2021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250120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DB9D5893-B973-4420-BD4F-6476E6E10407}" type="datetimeFigureOut">
              <a:rPr lang="en-GB" smtClean="0"/>
              <a:t>09/11/2021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3928308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DB9D5893-B973-4420-BD4F-6476E6E10407}" type="datetimeFigureOut">
              <a:rPr lang="en-GB" smtClean="0"/>
              <a:t>09/11/2021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1129105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9D5893-B973-4420-BD4F-6476E6E10407}" type="datetimeFigureOut">
              <a:rPr lang="en-GB" smtClean="0"/>
              <a:t>09/11/2021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215844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9D5893-B973-4420-BD4F-6476E6E10407}" type="datetimeFigureOut">
              <a:rPr lang="en-GB" smtClean="0"/>
              <a:t>09/11/2021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507332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9D5893-B973-4420-BD4F-6476E6E10407}" type="datetimeFigureOut">
              <a:rPr lang="en-GB" smtClean="0"/>
              <a:t>09/11/2021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399792-5A2C-4360-BDA4-609CF37AFCFB}" type="slidenum">
              <a:rPr lang="en-GB" smtClean="0"/>
              <a:t>‹#›</a:t>
            </a:fld>
            <a:endParaRPr lang="en-GB"/>
          </a:p>
        </p:txBody>
      </p:sp>
    </p:spTree>
    <p:extLst>
      <p:ext uri="{BB962C8B-B14F-4D97-AF65-F5344CB8AC3E}">
        <p14:creationId xmlns:p14="http://schemas.microsoft.com/office/powerpoint/2010/main" val="954025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9D5893-B973-4420-BD4F-6476E6E10407}" type="datetimeFigureOut">
              <a:rPr lang="en-GB" smtClean="0"/>
              <a:t>09/11/2021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399792-5A2C-4360-BDA4-609CF37AFCFB}" type="slidenum">
              <a:rPr lang="en-GB" smtClean="0"/>
              <a:t>‹#›</a:t>
            </a:fld>
            <a:endParaRPr lang="en-GB"/>
          </a:p>
        </p:txBody>
      </p:sp>
    </p:spTree>
    <p:extLst>
      <p:ext uri="{BB962C8B-B14F-4D97-AF65-F5344CB8AC3E}">
        <p14:creationId xmlns:p14="http://schemas.microsoft.com/office/powerpoint/2010/main" val="1524722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Mobile and Distributed Computing(System)</a:t>
            </a:r>
          </a:p>
        </p:txBody>
      </p:sp>
      <p:sp>
        <p:nvSpPr>
          <p:cNvPr id="3" name="Content Placeholder 2"/>
          <p:cNvSpPr>
            <a:spLocks noGrp="1"/>
          </p:cNvSpPr>
          <p:nvPr>
            <p:ph idx="1"/>
          </p:nvPr>
        </p:nvSpPr>
        <p:spPr>
          <a:xfrm>
            <a:off x="838200" y="1690688"/>
            <a:ext cx="10515600" cy="4486275"/>
          </a:xfrm>
        </p:spPr>
        <p:txBody>
          <a:bodyPr>
            <a:normAutofit/>
          </a:bodyPr>
          <a:lstStyle/>
          <a:p>
            <a:pPr marL="0" indent="0">
              <a:buNone/>
            </a:pPr>
            <a:endParaRPr lang="en-GB" dirty="0"/>
          </a:p>
          <a:p>
            <a:pPr marL="0" indent="0">
              <a:buNone/>
            </a:pPr>
            <a:r>
              <a:rPr lang="en-GB" sz="3900" dirty="0">
                <a:solidFill>
                  <a:srgbClr val="FF0000"/>
                </a:solidFill>
              </a:rPr>
              <a:t>FUNDAMENTALS OF DISTRIBUTED COMPUTING</a:t>
            </a:r>
          </a:p>
          <a:p>
            <a:pPr marL="0" indent="0">
              <a:buNone/>
            </a:pPr>
            <a:r>
              <a:rPr lang="en-GB" dirty="0">
                <a:solidFill>
                  <a:srgbClr val="002060"/>
                </a:solidFill>
              </a:rPr>
              <a:t>Definition of Distributed Computing (systems) (DS)</a:t>
            </a:r>
          </a:p>
          <a:p>
            <a:pPr marL="0" indent="0">
              <a:buNone/>
            </a:pPr>
            <a:r>
              <a:rPr lang="en-GB" dirty="0"/>
              <a:t>1- DS is a system which components are located at the networked computer communication and coordinate their activities (actions) by only messages.</a:t>
            </a:r>
          </a:p>
          <a:p>
            <a:pPr marL="0" indent="0">
              <a:buNone/>
            </a:pPr>
            <a:r>
              <a:rPr lang="en-GB" dirty="0"/>
              <a:t>2- A distributed System or computing is a collection of autonomous  or independent computers linked by a computer network and equipped with distributed system software (S/W) (middleware).</a:t>
            </a:r>
          </a:p>
        </p:txBody>
      </p:sp>
    </p:spTree>
    <p:extLst>
      <p:ext uri="{BB962C8B-B14F-4D97-AF65-F5344CB8AC3E}">
        <p14:creationId xmlns:p14="http://schemas.microsoft.com/office/powerpoint/2010/main" val="3145860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Ds</a:t>
            </a:r>
          </a:p>
        </p:txBody>
      </p:sp>
      <p:sp>
        <p:nvSpPr>
          <p:cNvPr id="3" name="Content Placeholder 2"/>
          <p:cNvSpPr>
            <a:spLocks noGrp="1"/>
          </p:cNvSpPr>
          <p:nvPr>
            <p:ph idx="1"/>
          </p:nvPr>
        </p:nvSpPr>
        <p:spPr/>
        <p:txBody>
          <a:bodyPr/>
          <a:lstStyle/>
          <a:p>
            <a:pPr marL="0" indent="0">
              <a:buNone/>
            </a:pPr>
            <a:r>
              <a:rPr lang="en-GB" dirty="0"/>
              <a:t>1- the internet </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pic>
        <p:nvPicPr>
          <p:cNvPr id="4" name="Picture 3"/>
          <p:cNvPicPr>
            <a:picLocks noChangeAspect="1"/>
          </p:cNvPicPr>
          <p:nvPr/>
        </p:nvPicPr>
        <p:blipFill>
          <a:blip r:embed="rId2"/>
          <a:stretch>
            <a:fillRect/>
          </a:stretch>
        </p:blipFill>
        <p:spPr>
          <a:xfrm>
            <a:off x="603421" y="2363515"/>
            <a:ext cx="10421982" cy="4129360"/>
          </a:xfrm>
          <a:prstGeom prst="rect">
            <a:avLst/>
          </a:prstGeom>
        </p:spPr>
      </p:pic>
    </p:spTree>
    <p:extLst>
      <p:ext uri="{BB962C8B-B14F-4D97-AF65-F5344CB8AC3E}">
        <p14:creationId xmlns:p14="http://schemas.microsoft.com/office/powerpoint/2010/main" val="3217404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2- the intranet</a:t>
            </a:r>
            <a:br>
              <a:rPr lang="en-GB" dirty="0"/>
            </a:br>
            <a:endParaRPr lang="en-GB" dirty="0"/>
          </a:p>
        </p:txBody>
      </p:sp>
      <p:sp>
        <p:nvSpPr>
          <p:cNvPr id="5" name="Content Placeholder 4"/>
          <p:cNvSpPr>
            <a:spLocks noGrp="1"/>
          </p:cNvSpPr>
          <p:nvPr>
            <p:ph idx="1"/>
          </p:nvPr>
        </p:nvSpPr>
        <p:spPr/>
        <p:txBody>
          <a:bodyPr/>
          <a:lstStyle/>
          <a:p>
            <a:endParaRPr lang="en-GB"/>
          </a:p>
        </p:txBody>
      </p:sp>
      <p:pic>
        <p:nvPicPr>
          <p:cNvPr id="6" name="Picture 5"/>
          <p:cNvPicPr>
            <a:picLocks noChangeAspect="1"/>
          </p:cNvPicPr>
          <p:nvPr/>
        </p:nvPicPr>
        <p:blipFill>
          <a:blip r:embed="rId2"/>
          <a:stretch>
            <a:fillRect/>
          </a:stretch>
        </p:blipFill>
        <p:spPr>
          <a:xfrm>
            <a:off x="457200" y="1647825"/>
            <a:ext cx="10896600" cy="4529138"/>
          </a:xfrm>
          <a:prstGeom prst="rect">
            <a:avLst/>
          </a:prstGeom>
        </p:spPr>
      </p:pic>
    </p:spTree>
    <p:extLst>
      <p:ext uri="{BB962C8B-B14F-4D97-AF65-F5344CB8AC3E}">
        <p14:creationId xmlns:p14="http://schemas.microsoft.com/office/powerpoint/2010/main" val="553762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459C1-9134-4FAE-A4BA-079D7C105238}"/>
              </a:ext>
            </a:extLst>
          </p:cNvPr>
          <p:cNvSpPr>
            <a:spLocks noGrp="1"/>
          </p:cNvSpPr>
          <p:nvPr>
            <p:ph type="title"/>
          </p:nvPr>
        </p:nvSpPr>
        <p:spPr/>
        <p:txBody>
          <a:bodyPr/>
          <a:lstStyle/>
          <a:p>
            <a:pPr algn="ctr"/>
            <a:r>
              <a:rPr lang="en-US" b="1" dirty="0">
                <a:solidFill>
                  <a:srgbClr val="FF0000"/>
                </a:solidFill>
                <a:latin typeface="Angsana New" panose="02020603050405020304" pitchFamily="18" charset="-34"/>
                <a:cs typeface="Angsana New" panose="02020603050405020304" pitchFamily="18" charset="-34"/>
              </a:rPr>
              <a:t>MOBILE AND UBIQUITOUS COMPUTING  </a:t>
            </a:r>
          </a:p>
        </p:txBody>
      </p:sp>
      <p:sp>
        <p:nvSpPr>
          <p:cNvPr id="3" name="Content Placeholder 2">
            <a:extLst>
              <a:ext uri="{FF2B5EF4-FFF2-40B4-BE49-F238E27FC236}">
                <a16:creationId xmlns:a16="http://schemas.microsoft.com/office/drawing/2014/main" id="{1977DCCB-1FFB-42C3-A611-FCB5C244B67A}"/>
              </a:ext>
            </a:extLst>
          </p:cNvPr>
          <p:cNvSpPr>
            <a:spLocks noGrp="1"/>
          </p:cNvSpPr>
          <p:nvPr>
            <p:ph idx="1"/>
          </p:nvPr>
        </p:nvSpPr>
        <p:spPr/>
        <p:txBody>
          <a:bodyPr/>
          <a:lstStyle/>
          <a:p>
            <a:pPr marL="0" indent="0">
              <a:buNone/>
            </a:pPr>
            <a:r>
              <a:rPr lang="en-GB" sz="4400" dirty="0"/>
              <a:t>Ubiquitous computing (or "ubicomp") is a concept in software engineering and computer science where computing is made to appear anytime and everywhere. In contrast to desktop computing, ubiquitous computing can occur using any device, in any location, and in any format.</a:t>
            </a:r>
            <a:endParaRPr lang="en-US" sz="4400" dirty="0"/>
          </a:p>
          <a:p>
            <a:pPr marL="0" indent="0">
              <a:buNone/>
            </a:pPr>
            <a:endParaRPr lang="en-US" dirty="0"/>
          </a:p>
        </p:txBody>
      </p:sp>
    </p:spTree>
    <p:extLst>
      <p:ext uri="{BB962C8B-B14F-4D97-AF65-F5344CB8AC3E}">
        <p14:creationId xmlns:p14="http://schemas.microsoft.com/office/powerpoint/2010/main" val="40934365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48FE4-D16F-48B0-B122-6B08695367EC}"/>
              </a:ext>
            </a:extLst>
          </p:cNvPr>
          <p:cNvSpPr>
            <a:spLocks noGrp="1"/>
          </p:cNvSpPr>
          <p:nvPr>
            <p:ph type="title"/>
          </p:nvPr>
        </p:nvSpPr>
        <p:spPr/>
        <p:txBody>
          <a:bodyPr/>
          <a:lstStyle/>
          <a:p>
            <a:pPr algn="ctr"/>
            <a:r>
              <a:rPr lang="en-US" b="1" dirty="0">
                <a:solidFill>
                  <a:srgbClr val="FF0000"/>
                </a:solidFill>
                <a:latin typeface="Algerian" panose="04020705040A02060702" pitchFamily="82" charset="0"/>
                <a:cs typeface="AngsanaUPC" panose="020B0502040204020203" pitchFamily="18" charset="-34"/>
              </a:rPr>
              <a:t>MOBILE COMPUTING</a:t>
            </a:r>
          </a:p>
        </p:txBody>
      </p:sp>
      <p:sp>
        <p:nvSpPr>
          <p:cNvPr id="3" name="Content Placeholder 2">
            <a:extLst>
              <a:ext uri="{FF2B5EF4-FFF2-40B4-BE49-F238E27FC236}">
                <a16:creationId xmlns:a16="http://schemas.microsoft.com/office/drawing/2014/main" id="{40A94A00-430B-4962-993C-C6E31135BD3A}"/>
              </a:ext>
            </a:extLst>
          </p:cNvPr>
          <p:cNvSpPr>
            <a:spLocks noGrp="1"/>
          </p:cNvSpPr>
          <p:nvPr>
            <p:ph idx="1"/>
          </p:nvPr>
        </p:nvSpPr>
        <p:spPr/>
        <p:txBody>
          <a:bodyPr>
            <a:normAutofit/>
          </a:bodyPr>
          <a:lstStyle/>
          <a:p>
            <a:pPr marL="0" indent="0">
              <a:buNone/>
            </a:pPr>
            <a:r>
              <a:rPr lang="en-US" sz="4000" dirty="0"/>
              <a:t> Mobile computing also known as nomadic computing is the performance of computing tasks when the user is on the move or visiting places other than their usual environment.</a:t>
            </a:r>
          </a:p>
        </p:txBody>
      </p:sp>
    </p:spTree>
    <p:extLst>
      <p:ext uri="{BB962C8B-B14F-4D97-AF65-F5344CB8AC3E}">
        <p14:creationId xmlns:p14="http://schemas.microsoft.com/office/powerpoint/2010/main" val="3462071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429125" y="1252538"/>
            <a:ext cx="3333750" cy="438150"/>
          </a:xfrm>
          <a:prstGeom prst="rect">
            <a:avLst/>
          </a:prstGeom>
        </p:spPr>
      </p:pic>
      <p:sp>
        <p:nvSpPr>
          <p:cNvPr id="2" name="Title 1"/>
          <p:cNvSpPr>
            <a:spLocks noGrp="1"/>
          </p:cNvSpPr>
          <p:nvPr>
            <p:ph type="title"/>
          </p:nvPr>
        </p:nvSpPr>
        <p:spPr>
          <a:xfrm>
            <a:off x="2272936" y="365125"/>
            <a:ext cx="8366231" cy="1325563"/>
          </a:xfrm>
        </p:spPr>
        <p:txBody>
          <a:bodyPr>
            <a:normAutofit/>
          </a:bodyPr>
          <a:lstStyle/>
          <a:p>
            <a:r>
              <a:rPr lang="en-GB" sz="4000" dirty="0">
                <a:solidFill>
                  <a:srgbClr val="FF0000"/>
                </a:solidFill>
                <a:latin typeface="Arial Nova" panose="020B0604020202020204" pitchFamily="34" charset="0"/>
              </a:rPr>
              <a:t>Mobile and Ubiquitous Computing </a:t>
            </a:r>
          </a:p>
        </p:txBody>
      </p:sp>
      <p:pic>
        <p:nvPicPr>
          <p:cNvPr id="5" name="Content Placeholder 4"/>
          <p:cNvPicPr>
            <a:picLocks noGrp="1" noChangeAspect="1"/>
          </p:cNvPicPr>
          <p:nvPr>
            <p:ph idx="1"/>
          </p:nvPr>
        </p:nvPicPr>
        <p:blipFill>
          <a:blip r:embed="rId3"/>
          <a:stretch>
            <a:fillRect/>
          </a:stretch>
        </p:blipFill>
        <p:spPr>
          <a:xfrm>
            <a:off x="1280160" y="1915319"/>
            <a:ext cx="8682990" cy="4511607"/>
          </a:xfrm>
          <a:prstGeom prst="rect">
            <a:avLst/>
          </a:prstGeom>
        </p:spPr>
      </p:pic>
    </p:spTree>
    <p:extLst>
      <p:ext uri="{BB962C8B-B14F-4D97-AF65-F5344CB8AC3E}">
        <p14:creationId xmlns:p14="http://schemas.microsoft.com/office/powerpoint/2010/main" val="2267878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a:stretch>
            <a:fillRect/>
          </a:stretch>
        </p:blipFill>
        <p:spPr>
          <a:xfrm>
            <a:off x="1045029" y="1828800"/>
            <a:ext cx="10149839" cy="4140926"/>
          </a:xfrm>
          <a:prstGeom prst="rect">
            <a:avLst/>
          </a:prstGeom>
        </p:spPr>
      </p:pic>
    </p:spTree>
    <p:extLst>
      <p:ext uri="{BB962C8B-B14F-4D97-AF65-F5344CB8AC3E}">
        <p14:creationId xmlns:p14="http://schemas.microsoft.com/office/powerpoint/2010/main" val="3716602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a:stretch>
            <a:fillRect/>
          </a:stretch>
        </p:blipFill>
        <p:spPr>
          <a:xfrm>
            <a:off x="838200" y="1998617"/>
            <a:ext cx="10761617" cy="3984171"/>
          </a:xfrm>
          <a:prstGeom prst="rect">
            <a:avLst/>
          </a:prstGeom>
        </p:spPr>
      </p:pic>
    </p:spTree>
    <p:extLst>
      <p:ext uri="{BB962C8B-B14F-4D97-AF65-F5344CB8AC3E}">
        <p14:creationId xmlns:p14="http://schemas.microsoft.com/office/powerpoint/2010/main" val="2132989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Cont</a:t>
            </a:r>
            <a:r>
              <a:rPr lang="en-GB" dirty="0"/>
              <a:t>….</a:t>
            </a:r>
          </a:p>
        </p:txBody>
      </p:sp>
      <p:pic>
        <p:nvPicPr>
          <p:cNvPr id="4" name="Content Placeholder 3"/>
          <p:cNvPicPr>
            <a:picLocks noGrp="1" noChangeAspect="1"/>
          </p:cNvPicPr>
          <p:nvPr>
            <p:ph idx="1"/>
          </p:nvPr>
        </p:nvPicPr>
        <p:blipFill>
          <a:blip r:embed="rId2"/>
          <a:stretch>
            <a:fillRect/>
          </a:stretch>
        </p:blipFill>
        <p:spPr>
          <a:xfrm>
            <a:off x="838200" y="2142308"/>
            <a:ext cx="10515600" cy="3069771"/>
          </a:xfrm>
          <a:prstGeom prst="rect">
            <a:avLst/>
          </a:prstGeom>
        </p:spPr>
      </p:pic>
    </p:spTree>
    <p:extLst>
      <p:ext uri="{BB962C8B-B14F-4D97-AF65-F5344CB8AC3E}">
        <p14:creationId xmlns:p14="http://schemas.microsoft.com/office/powerpoint/2010/main" val="1143730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Advantages  of D.S</a:t>
            </a:r>
          </a:p>
        </p:txBody>
      </p:sp>
      <p:sp>
        <p:nvSpPr>
          <p:cNvPr id="3" name="Content Placeholder 2"/>
          <p:cNvSpPr>
            <a:spLocks noGrp="1"/>
          </p:cNvSpPr>
          <p:nvPr>
            <p:ph idx="1"/>
          </p:nvPr>
        </p:nvSpPr>
        <p:spPr/>
        <p:txBody>
          <a:bodyPr/>
          <a:lstStyle/>
          <a:p>
            <a:pPr>
              <a:buFontTx/>
              <a:buChar char="-"/>
            </a:pPr>
            <a:r>
              <a:rPr lang="en-GB" dirty="0"/>
              <a:t>It inherently distributed applications</a:t>
            </a:r>
          </a:p>
          <a:p>
            <a:pPr>
              <a:buFontTx/>
              <a:buChar char="-"/>
            </a:pPr>
            <a:r>
              <a:rPr lang="en-GB" dirty="0"/>
              <a:t>Information sharing is among users is geographically distributed </a:t>
            </a:r>
          </a:p>
          <a:p>
            <a:pPr>
              <a:buFontTx/>
              <a:buChar char="-"/>
            </a:pPr>
            <a:r>
              <a:rPr lang="en-GB" dirty="0"/>
              <a:t>Resource sharing </a:t>
            </a:r>
          </a:p>
          <a:p>
            <a:pPr>
              <a:buFontTx/>
              <a:buChar char="-"/>
            </a:pPr>
            <a:r>
              <a:rPr lang="en-GB" dirty="0"/>
              <a:t>Better price performance ratio</a:t>
            </a:r>
          </a:p>
          <a:p>
            <a:pPr>
              <a:buFontTx/>
              <a:buChar char="-"/>
            </a:pPr>
            <a:r>
              <a:rPr lang="en-GB" dirty="0"/>
              <a:t>Shorter respond time and higher throughput </a:t>
            </a:r>
          </a:p>
          <a:p>
            <a:pPr>
              <a:buFontTx/>
              <a:buChar char="-"/>
            </a:pPr>
            <a:r>
              <a:rPr lang="en-GB" dirty="0"/>
              <a:t>Higher reliability and availability of component failure</a:t>
            </a:r>
          </a:p>
          <a:p>
            <a:pPr>
              <a:buFontTx/>
              <a:buChar char="-"/>
            </a:pPr>
            <a:r>
              <a:rPr lang="en-GB" dirty="0"/>
              <a:t>Extensibility and incremental growth </a:t>
            </a:r>
          </a:p>
          <a:p>
            <a:pPr>
              <a:buFontTx/>
              <a:buChar char="-"/>
            </a:pPr>
            <a:r>
              <a:rPr lang="en-GB" dirty="0"/>
              <a:t>Better flexibility</a:t>
            </a:r>
          </a:p>
        </p:txBody>
      </p:sp>
    </p:spTree>
    <p:extLst>
      <p:ext uri="{BB962C8B-B14F-4D97-AF65-F5344CB8AC3E}">
        <p14:creationId xmlns:p14="http://schemas.microsoft.com/office/powerpoint/2010/main" val="830648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Disadvantages of D.S</a:t>
            </a:r>
          </a:p>
        </p:txBody>
      </p:sp>
      <p:sp>
        <p:nvSpPr>
          <p:cNvPr id="3" name="Content Placeholder 2"/>
          <p:cNvSpPr>
            <a:spLocks noGrp="1"/>
          </p:cNvSpPr>
          <p:nvPr>
            <p:ph idx="1"/>
          </p:nvPr>
        </p:nvSpPr>
        <p:spPr/>
        <p:txBody>
          <a:bodyPr/>
          <a:lstStyle/>
          <a:p>
            <a:r>
              <a:rPr lang="en-GB" dirty="0"/>
              <a:t>Relevant software does not exist currently</a:t>
            </a:r>
          </a:p>
          <a:p>
            <a:r>
              <a:rPr lang="en-GB" dirty="0"/>
              <a:t>Security issues due to easy access to all data ( despite of authentication or cryptographic techniques used)</a:t>
            </a:r>
          </a:p>
          <a:p>
            <a:r>
              <a:rPr lang="en-GB" dirty="0"/>
              <a:t>Networking saturation may cause hurdle in data transfer (cause problem accessing the data or the internet)</a:t>
            </a:r>
          </a:p>
        </p:txBody>
      </p:sp>
    </p:spTree>
    <p:extLst>
      <p:ext uri="{BB962C8B-B14F-4D97-AF65-F5344CB8AC3E}">
        <p14:creationId xmlns:p14="http://schemas.microsoft.com/office/powerpoint/2010/main" val="1151642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Block Diagram of a Distributed System</a:t>
            </a:r>
          </a:p>
        </p:txBody>
      </p:sp>
      <p:pic>
        <p:nvPicPr>
          <p:cNvPr id="4" name="Content Placeholder 3"/>
          <p:cNvPicPr>
            <a:picLocks noGrp="1" noChangeAspect="1"/>
          </p:cNvPicPr>
          <p:nvPr>
            <p:ph idx="1"/>
          </p:nvPr>
        </p:nvPicPr>
        <p:blipFill>
          <a:blip r:embed="rId2"/>
          <a:stretch>
            <a:fillRect/>
          </a:stretch>
        </p:blipFill>
        <p:spPr>
          <a:xfrm>
            <a:off x="838200" y="1690688"/>
            <a:ext cx="11140439" cy="4252912"/>
          </a:xfrm>
          <a:prstGeom prst="rect">
            <a:avLst/>
          </a:prstGeom>
        </p:spPr>
      </p:pic>
    </p:spTree>
    <p:extLst>
      <p:ext uri="{BB962C8B-B14F-4D97-AF65-F5344CB8AC3E}">
        <p14:creationId xmlns:p14="http://schemas.microsoft.com/office/powerpoint/2010/main" val="3227808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Factors (issues) to consider when designing D.Ss</a:t>
            </a:r>
          </a:p>
        </p:txBody>
      </p:sp>
      <p:sp>
        <p:nvSpPr>
          <p:cNvPr id="3" name="Content Placeholder 2"/>
          <p:cNvSpPr>
            <a:spLocks noGrp="1"/>
          </p:cNvSpPr>
          <p:nvPr>
            <p:ph idx="1"/>
          </p:nvPr>
        </p:nvSpPr>
        <p:spPr/>
        <p:txBody>
          <a:bodyPr/>
          <a:lstStyle/>
          <a:p>
            <a:pPr marL="0" indent="0">
              <a:buNone/>
            </a:pPr>
            <a:r>
              <a:rPr lang="en-GB" sz="3600" dirty="0"/>
              <a:t>1- Transparency ( hide important applications </a:t>
            </a:r>
          </a:p>
          <a:p>
            <a:pPr marL="0" indent="0">
              <a:buNone/>
            </a:pPr>
            <a:r>
              <a:rPr lang="en-GB" sz="3600" dirty="0"/>
              <a:t>2- Flexibility </a:t>
            </a:r>
          </a:p>
          <a:p>
            <a:pPr marL="0" indent="0">
              <a:buNone/>
            </a:pPr>
            <a:r>
              <a:rPr lang="en-GB" sz="3600" dirty="0"/>
              <a:t>3- Reliability (technology)</a:t>
            </a:r>
          </a:p>
          <a:p>
            <a:pPr marL="0" indent="0">
              <a:buNone/>
            </a:pPr>
            <a:r>
              <a:rPr lang="en-GB" sz="3600" dirty="0"/>
              <a:t>4- Performance </a:t>
            </a:r>
          </a:p>
          <a:p>
            <a:pPr marL="0" indent="0">
              <a:buNone/>
            </a:pPr>
            <a:r>
              <a:rPr lang="en-GB" sz="3600" dirty="0"/>
              <a:t>5- Scalability </a:t>
            </a:r>
          </a:p>
          <a:p>
            <a:pPr marL="0" indent="0">
              <a:buNone/>
            </a:pPr>
            <a:r>
              <a:rPr lang="en-GB" sz="3600" dirty="0"/>
              <a:t>6- Security </a:t>
            </a:r>
          </a:p>
          <a:p>
            <a:pPr marL="0" indent="0">
              <a:buNone/>
            </a:pPr>
            <a:endParaRPr lang="en-GB" dirty="0"/>
          </a:p>
        </p:txBody>
      </p:sp>
    </p:spTree>
    <p:extLst>
      <p:ext uri="{BB962C8B-B14F-4D97-AF65-F5344CB8AC3E}">
        <p14:creationId xmlns:p14="http://schemas.microsoft.com/office/powerpoint/2010/main" val="21651196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Architecture of DS</a:t>
            </a:r>
          </a:p>
        </p:txBody>
      </p:sp>
      <p:sp>
        <p:nvSpPr>
          <p:cNvPr id="3" name="Content Placeholder 2"/>
          <p:cNvSpPr>
            <a:spLocks noGrp="1"/>
          </p:cNvSpPr>
          <p:nvPr>
            <p:ph idx="1"/>
          </p:nvPr>
        </p:nvSpPr>
        <p:spPr/>
        <p:txBody>
          <a:bodyPr/>
          <a:lstStyle/>
          <a:p>
            <a:pPr marL="0" indent="0">
              <a:buNone/>
            </a:pPr>
            <a:r>
              <a:rPr lang="en-GB" dirty="0"/>
              <a:t>We have two types of DS Architecture :</a:t>
            </a:r>
          </a:p>
          <a:p>
            <a:pPr marL="0" indent="0">
              <a:buNone/>
            </a:pPr>
            <a:r>
              <a:rPr lang="en-GB" dirty="0"/>
              <a:t>- Shared  Memory Architecture </a:t>
            </a:r>
          </a:p>
          <a:p>
            <a:pPr marL="0" indent="0">
              <a:buNone/>
            </a:pPr>
            <a:r>
              <a:rPr lang="en-GB" dirty="0"/>
              <a:t>- Distributed Memory Architecture </a:t>
            </a:r>
          </a:p>
          <a:p>
            <a:pPr marL="0" indent="0">
              <a:buNone/>
            </a:pPr>
            <a:endParaRPr lang="en-GB" dirty="0"/>
          </a:p>
          <a:p>
            <a:pPr marL="0" indent="0">
              <a:buNone/>
            </a:pPr>
            <a:r>
              <a:rPr lang="en-GB" dirty="0"/>
              <a:t>Shared memory Architecture is a tightly coupled system while the distributed memory architecture is loosely coupled  system.</a:t>
            </a:r>
          </a:p>
          <a:p>
            <a:pPr marL="0" indent="0">
              <a:buNone/>
            </a:pPr>
            <a:r>
              <a:rPr lang="en-GB" dirty="0"/>
              <a:t>The shared memory is easier to program but the distributed memory architecture offers a superior price ratio thus scalability.</a:t>
            </a:r>
          </a:p>
        </p:txBody>
      </p:sp>
    </p:spTree>
    <p:extLst>
      <p:ext uri="{BB962C8B-B14F-4D97-AF65-F5344CB8AC3E}">
        <p14:creationId xmlns:p14="http://schemas.microsoft.com/office/powerpoint/2010/main" val="3052901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838200" y="300446"/>
            <a:ext cx="10515600" cy="5550653"/>
          </a:xfrm>
          <a:prstGeom prst="rect">
            <a:avLst/>
          </a:prstGeom>
        </p:spPr>
      </p:pic>
    </p:spTree>
    <p:extLst>
      <p:ext uri="{BB962C8B-B14F-4D97-AF65-F5344CB8AC3E}">
        <p14:creationId xmlns:p14="http://schemas.microsoft.com/office/powerpoint/2010/main" val="3330444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Distributed Computer Models </a:t>
            </a:r>
          </a:p>
        </p:txBody>
      </p:sp>
      <p:sp>
        <p:nvSpPr>
          <p:cNvPr id="3" name="Content Placeholder 2"/>
          <p:cNvSpPr>
            <a:spLocks noGrp="1"/>
          </p:cNvSpPr>
          <p:nvPr>
            <p:ph idx="1"/>
          </p:nvPr>
        </p:nvSpPr>
        <p:spPr/>
        <p:txBody>
          <a:bodyPr/>
          <a:lstStyle/>
          <a:p>
            <a:r>
              <a:rPr lang="en-GB" dirty="0"/>
              <a:t>The D.S model is divided into two types </a:t>
            </a:r>
          </a:p>
          <a:p>
            <a:pPr marL="0" indent="0">
              <a:buNone/>
            </a:pPr>
            <a:r>
              <a:rPr lang="en-GB" dirty="0"/>
              <a:t>1-  Fundamental models </a:t>
            </a:r>
          </a:p>
          <a:p>
            <a:pPr marL="0" indent="0">
              <a:buNone/>
            </a:pPr>
            <a:r>
              <a:rPr lang="en-GB" dirty="0"/>
              <a:t>2-Architectural models ( how is the system going to be established)</a:t>
            </a:r>
          </a:p>
          <a:p>
            <a:pPr marL="0" indent="0">
              <a:buNone/>
            </a:pPr>
            <a:r>
              <a:rPr lang="en-GB" dirty="0"/>
              <a:t>Fundamental models : they are based on some fundamental properties ( Characteristics , failure and security ) e.g.  interaction model , failure model and security model .</a:t>
            </a:r>
          </a:p>
          <a:p>
            <a:pPr marL="0" indent="0">
              <a:buNone/>
            </a:pPr>
            <a:r>
              <a:rPr lang="en-GB" dirty="0"/>
              <a:t>Architectural models : These are based on architectural style e.g. Client server model and peer to peer model</a:t>
            </a:r>
          </a:p>
          <a:p>
            <a:pPr marL="0" indent="0">
              <a:buNone/>
            </a:pPr>
            <a:endParaRPr lang="en-GB" dirty="0"/>
          </a:p>
        </p:txBody>
      </p:sp>
    </p:spTree>
    <p:extLst>
      <p:ext uri="{BB962C8B-B14F-4D97-AF65-F5344CB8AC3E}">
        <p14:creationId xmlns:p14="http://schemas.microsoft.com/office/powerpoint/2010/main" val="3625988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Architectural Model</a:t>
            </a:r>
          </a:p>
        </p:txBody>
      </p:sp>
      <p:sp>
        <p:nvSpPr>
          <p:cNvPr id="3" name="Content Placeholder 2"/>
          <p:cNvSpPr>
            <a:spLocks noGrp="1"/>
          </p:cNvSpPr>
          <p:nvPr>
            <p:ph idx="1"/>
          </p:nvPr>
        </p:nvSpPr>
        <p:spPr/>
        <p:txBody>
          <a:bodyPr/>
          <a:lstStyle/>
          <a:p>
            <a:pPr marL="0" indent="0">
              <a:buNone/>
            </a:pPr>
            <a:r>
              <a:rPr lang="en-GB" dirty="0"/>
              <a:t>Arch. Model deals with the organisation of components across the network computers and their inter- relationship</a:t>
            </a:r>
          </a:p>
          <a:p>
            <a:pPr marL="0" indent="0">
              <a:buNone/>
            </a:pPr>
            <a:r>
              <a:rPr lang="en-GB" dirty="0"/>
              <a:t>client server model:  it is the most important and mostly used D.S arch. It is based on the slave – master technology ( one computer as a client (slave ) and the other master (server).</a:t>
            </a:r>
          </a:p>
          <a:p>
            <a:pPr marL="0" indent="0">
              <a:buNone/>
            </a:pPr>
            <a:r>
              <a:rPr lang="en-GB" dirty="0"/>
              <a:t>The client and server roles are assigned and are changeable </a:t>
            </a:r>
          </a:p>
        </p:txBody>
      </p:sp>
    </p:spTree>
    <p:extLst>
      <p:ext uri="{BB962C8B-B14F-4D97-AF65-F5344CB8AC3E}">
        <p14:creationId xmlns:p14="http://schemas.microsoft.com/office/powerpoint/2010/main" val="4113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Client – Server </a:t>
            </a:r>
          </a:p>
        </p:txBody>
      </p:sp>
      <p:pic>
        <p:nvPicPr>
          <p:cNvPr id="4" name="Content Placeholder 3"/>
          <p:cNvPicPr>
            <a:picLocks noGrp="1" noChangeAspect="1"/>
          </p:cNvPicPr>
          <p:nvPr>
            <p:ph idx="1"/>
          </p:nvPr>
        </p:nvPicPr>
        <p:blipFill>
          <a:blip r:embed="rId2"/>
          <a:stretch>
            <a:fillRect/>
          </a:stretch>
        </p:blipFill>
        <p:spPr>
          <a:xfrm>
            <a:off x="838200" y="2011680"/>
            <a:ext cx="9392194" cy="3213463"/>
          </a:xfrm>
          <a:prstGeom prst="rect">
            <a:avLst/>
          </a:prstGeom>
        </p:spPr>
      </p:pic>
      <p:sp>
        <p:nvSpPr>
          <p:cNvPr id="5" name="TextBox 4"/>
          <p:cNvSpPr txBox="1"/>
          <p:nvPr/>
        </p:nvSpPr>
        <p:spPr>
          <a:xfrm>
            <a:off x="718457" y="5564777"/>
            <a:ext cx="8948057" cy="369332"/>
          </a:xfrm>
          <a:prstGeom prst="rect">
            <a:avLst/>
          </a:prstGeom>
          <a:noFill/>
        </p:spPr>
        <p:txBody>
          <a:bodyPr wrap="square" rtlCol="0">
            <a:spAutoFit/>
          </a:bodyPr>
          <a:lstStyle/>
          <a:p>
            <a:r>
              <a:rPr lang="en-GB" dirty="0"/>
              <a:t>A kernel is an important component of OS capable of managing of the devices of the PC.</a:t>
            </a:r>
          </a:p>
        </p:txBody>
      </p:sp>
    </p:spTree>
    <p:extLst>
      <p:ext uri="{BB962C8B-B14F-4D97-AF65-F5344CB8AC3E}">
        <p14:creationId xmlns:p14="http://schemas.microsoft.com/office/powerpoint/2010/main" val="27952726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Time diagram of the client server </a:t>
            </a:r>
          </a:p>
        </p:txBody>
      </p:sp>
      <p:sp>
        <p:nvSpPr>
          <p:cNvPr id="3" name="Content Placeholder 2"/>
          <p:cNvSpPr>
            <a:spLocks noGrp="1"/>
          </p:cNvSpPr>
          <p:nvPr>
            <p:ph idx="1"/>
          </p:nvPr>
        </p:nvSpPr>
        <p:spPr/>
        <p:txBody>
          <a:bodyPr/>
          <a:lstStyle/>
          <a:p>
            <a:pPr marL="0" indent="0">
              <a:buNone/>
            </a:pPr>
            <a:endParaRPr lang="en-GB" dirty="0"/>
          </a:p>
        </p:txBody>
      </p:sp>
      <p:cxnSp>
        <p:nvCxnSpPr>
          <p:cNvPr id="5" name="Straight Connector 4"/>
          <p:cNvCxnSpPr/>
          <p:nvPr/>
        </p:nvCxnSpPr>
        <p:spPr>
          <a:xfrm>
            <a:off x="1841863" y="3239589"/>
            <a:ext cx="1789611" cy="13062"/>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a:off x="3631474" y="3252651"/>
            <a:ext cx="470263" cy="12932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4101737" y="4545874"/>
            <a:ext cx="1828800"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Arrow Connector 10"/>
          <p:cNvCxnSpPr/>
          <p:nvPr/>
        </p:nvCxnSpPr>
        <p:spPr>
          <a:xfrm flipV="1">
            <a:off x="5930537" y="3239589"/>
            <a:ext cx="352697" cy="13062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flipV="1">
            <a:off x="6283234" y="3239589"/>
            <a:ext cx="2037806" cy="13062"/>
          </a:xfrm>
          <a:prstGeom prst="line">
            <a:avLst/>
          </a:prstGeom>
          <a:ln w="12700"/>
        </p:spPr>
        <p:style>
          <a:lnRef idx="1">
            <a:schemeClr val="dk1"/>
          </a:lnRef>
          <a:fillRef idx="0">
            <a:schemeClr val="dk1"/>
          </a:fillRef>
          <a:effectRef idx="0">
            <a:schemeClr val="dk1"/>
          </a:effectRef>
          <a:fontRef idx="minor">
            <a:schemeClr val="tx1"/>
          </a:fontRef>
        </p:style>
      </p:cxnSp>
      <p:sp>
        <p:nvSpPr>
          <p:cNvPr id="14" name="Minus 13"/>
          <p:cNvSpPr/>
          <p:nvPr/>
        </p:nvSpPr>
        <p:spPr>
          <a:xfrm rot="10800000" flipV="1">
            <a:off x="3487783" y="2370206"/>
            <a:ext cx="2795450" cy="882443"/>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Wait  for result </a:t>
            </a:r>
          </a:p>
        </p:txBody>
      </p:sp>
      <p:sp>
        <p:nvSpPr>
          <p:cNvPr id="21" name="TextBox 20"/>
          <p:cNvSpPr txBox="1"/>
          <p:nvPr/>
        </p:nvSpPr>
        <p:spPr>
          <a:xfrm>
            <a:off x="838200" y="2939143"/>
            <a:ext cx="820783" cy="369332"/>
          </a:xfrm>
          <a:prstGeom prst="rect">
            <a:avLst/>
          </a:prstGeom>
          <a:noFill/>
        </p:spPr>
        <p:txBody>
          <a:bodyPr wrap="square" rtlCol="0">
            <a:spAutoFit/>
          </a:bodyPr>
          <a:lstStyle/>
          <a:p>
            <a:r>
              <a:rPr lang="en-GB" dirty="0"/>
              <a:t>Client </a:t>
            </a:r>
          </a:p>
        </p:txBody>
      </p:sp>
      <p:sp>
        <p:nvSpPr>
          <p:cNvPr id="22" name="TextBox 21"/>
          <p:cNvSpPr txBox="1"/>
          <p:nvPr/>
        </p:nvSpPr>
        <p:spPr>
          <a:xfrm>
            <a:off x="2948434" y="4001294"/>
            <a:ext cx="944297" cy="369332"/>
          </a:xfrm>
          <a:prstGeom prst="rect">
            <a:avLst/>
          </a:prstGeom>
          <a:noFill/>
        </p:spPr>
        <p:txBody>
          <a:bodyPr wrap="none" rtlCol="0">
            <a:spAutoFit/>
          </a:bodyPr>
          <a:lstStyle/>
          <a:p>
            <a:r>
              <a:rPr lang="en-GB" dirty="0"/>
              <a:t>Request</a:t>
            </a:r>
          </a:p>
        </p:txBody>
      </p:sp>
      <p:sp>
        <p:nvSpPr>
          <p:cNvPr id="23" name="TextBox 22"/>
          <p:cNvSpPr txBox="1"/>
          <p:nvPr/>
        </p:nvSpPr>
        <p:spPr>
          <a:xfrm>
            <a:off x="4219302" y="4650377"/>
            <a:ext cx="2063931" cy="369332"/>
          </a:xfrm>
          <a:prstGeom prst="rect">
            <a:avLst/>
          </a:prstGeom>
          <a:noFill/>
        </p:spPr>
        <p:txBody>
          <a:bodyPr wrap="square" rtlCol="0">
            <a:spAutoFit/>
          </a:bodyPr>
          <a:lstStyle/>
          <a:p>
            <a:r>
              <a:rPr lang="en-GB" dirty="0"/>
              <a:t>Provide the service</a:t>
            </a:r>
          </a:p>
        </p:txBody>
      </p:sp>
      <p:sp>
        <p:nvSpPr>
          <p:cNvPr id="26" name="TextBox 25"/>
          <p:cNvSpPr txBox="1"/>
          <p:nvPr/>
        </p:nvSpPr>
        <p:spPr>
          <a:xfrm>
            <a:off x="6283233" y="4001294"/>
            <a:ext cx="992778" cy="369332"/>
          </a:xfrm>
          <a:prstGeom prst="rect">
            <a:avLst/>
          </a:prstGeom>
          <a:noFill/>
        </p:spPr>
        <p:txBody>
          <a:bodyPr wrap="square" rtlCol="0">
            <a:spAutoFit/>
          </a:bodyPr>
          <a:lstStyle/>
          <a:p>
            <a:r>
              <a:rPr lang="en-GB" dirty="0"/>
              <a:t>Reply </a:t>
            </a:r>
          </a:p>
        </p:txBody>
      </p:sp>
    </p:spTree>
    <p:extLst>
      <p:ext uri="{BB962C8B-B14F-4D97-AF65-F5344CB8AC3E}">
        <p14:creationId xmlns:p14="http://schemas.microsoft.com/office/powerpoint/2010/main" val="4039869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Client invocation of individual Servers </a:t>
            </a:r>
          </a:p>
        </p:txBody>
      </p:sp>
      <p:pic>
        <p:nvPicPr>
          <p:cNvPr id="4" name="Content Placeholder 3"/>
          <p:cNvPicPr>
            <a:picLocks noGrp="1" noChangeAspect="1"/>
          </p:cNvPicPr>
          <p:nvPr>
            <p:ph idx="1"/>
          </p:nvPr>
        </p:nvPicPr>
        <p:blipFill>
          <a:blip r:embed="rId2"/>
          <a:stretch>
            <a:fillRect/>
          </a:stretch>
        </p:blipFill>
        <p:spPr>
          <a:xfrm>
            <a:off x="1147762" y="1901031"/>
            <a:ext cx="10632273" cy="4512832"/>
          </a:xfrm>
          <a:prstGeom prst="rect">
            <a:avLst/>
          </a:prstGeom>
        </p:spPr>
      </p:pic>
    </p:spTree>
    <p:extLst>
      <p:ext uri="{BB962C8B-B14F-4D97-AF65-F5344CB8AC3E}">
        <p14:creationId xmlns:p14="http://schemas.microsoft.com/office/powerpoint/2010/main" val="486227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48911" y="666206"/>
            <a:ext cx="9837843" cy="5510757"/>
          </a:xfrm>
          <a:prstGeom prst="rect">
            <a:avLst/>
          </a:prstGeom>
        </p:spPr>
      </p:pic>
    </p:spTree>
    <p:extLst>
      <p:ext uri="{BB962C8B-B14F-4D97-AF65-F5344CB8AC3E}">
        <p14:creationId xmlns:p14="http://schemas.microsoft.com/office/powerpoint/2010/main" val="22515418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3691" y="378823"/>
            <a:ext cx="11210109" cy="5575739"/>
          </a:xfrm>
          <a:prstGeom prst="rect">
            <a:avLst/>
          </a:prstGeom>
        </p:spPr>
      </p:pic>
    </p:spTree>
    <p:extLst>
      <p:ext uri="{BB962C8B-B14F-4D97-AF65-F5344CB8AC3E}">
        <p14:creationId xmlns:p14="http://schemas.microsoft.com/office/powerpoint/2010/main" val="4233592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Distributed System  Software(S/W)</a:t>
            </a:r>
          </a:p>
        </p:txBody>
      </p:sp>
      <p:sp>
        <p:nvSpPr>
          <p:cNvPr id="3" name="Content Placeholder 2"/>
          <p:cNvSpPr>
            <a:spLocks noGrp="1"/>
          </p:cNvSpPr>
          <p:nvPr>
            <p:ph idx="1"/>
          </p:nvPr>
        </p:nvSpPr>
        <p:spPr/>
        <p:txBody>
          <a:bodyPr/>
          <a:lstStyle/>
          <a:p>
            <a:pPr marL="0" indent="0">
              <a:buNone/>
            </a:pPr>
            <a:r>
              <a:rPr lang="en-GB" dirty="0"/>
              <a:t>The role of the DS s/w  is to coordinate the activities of the various computers and enable them to share their resources ( hardware, software, and data)</a:t>
            </a:r>
          </a:p>
          <a:p>
            <a:pPr marL="0" indent="0">
              <a:buNone/>
            </a:pPr>
            <a:endParaRPr lang="en-GB" dirty="0"/>
          </a:p>
          <a:p>
            <a:pPr marL="0" indent="0">
              <a:buNone/>
            </a:pPr>
            <a:endParaRPr lang="en-GB" dirty="0"/>
          </a:p>
        </p:txBody>
      </p:sp>
      <p:pic>
        <p:nvPicPr>
          <p:cNvPr id="4" name="Picture 3"/>
          <p:cNvPicPr>
            <a:picLocks noChangeAspect="1"/>
          </p:cNvPicPr>
          <p:nvPr/>
        </p:nvPicPr>
        <p:blipFill>
          <a:blip r:embed="rId2"/>
          <a:stretch>
            <a:fillRect/>
          </a:stretch>
        </p:blipFill>
        <p:spPr>
          <a:xfrm>
            <a:off x="576943" y="3082834"/>
            <a:ext cx="10776857" cy="3636100"/>
          </a:xfrm>
          <a:prstGeom prst="rect">
            <a:avLst/>
          </a:prstGeom>
        </p:spPr>
      </p:pic>
    </p:spTree>
    <p:extLst>
      <p:ext uri="{BB962C8B-B14F-4D97-AF65-F5344CB8AC3E}">
        <p14:creationId xmlns:p14="http://schemas.microsoft.com/office/powerpoint/2010/main" val="19095625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52676" y="165740"/>
            <a:ext cx="11460649" cy="6011224"/>
          </a:xfrm>
          <a:prstGeom prst="rect">
            <a:avLst/>
          </a:prstGeom>
        </p:spPr>
      </p:pic>
    </p:spTree>
    <p:extLst>
      <p:ext uri="{BB962C8B-B14F-4D97-AF65-F5344CB8AC3E}">
        <p14:creationId xmlns:p14="http://schemas.microsoft.com/office/powerpoint/2010/main" val="457879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Fundamental Models </a:t>
            </a:r>
          </a:p>
        </p:txBody>
      </p:sp>
      <p:sp>
        <p:nvSpPr>
          <p:cNvPr id="3" name="Content Placeholder 2"/>
          <p:cNvSpPr>
            <a:spLocks noGrp="1"/>
          </p:cNvSpPr>
          <p:nvPr>
            <p:ph idx="1"/>
          </p:nvPr>
        </p:nvSpPr>
        <p:spPr/>
        <p:txBody>
          <a:bodyPr/>
          <a:lstStyle/>
          <a:p>
            <a:pPr marL="0" indent="0">
              <a:buNone/>
            </a:pPr>
            <a:r>
              <a:rPr lang="en-GB" dirty="0"/>
              <a:t>There 3 types of fundamental distributed models</a:t>
            </a:r>
          </a:p>
          <a:p>
            <a:pPr>
              <a:buFontTx/>
              <a:buChar char="-"/>
            </a:pPr>
            <a:r>
              <a:rPr lang="en-GB" dirty="0"/>
              <a:t>Interaction Model (How would the sys be communicating ?)</a:t>
            </a:r>
          </a:p>
          <a:p>
            <a:pPr marL="0" indent="0">
              <a:buNone/>
            </a:pPr>
            <a:r>
              <a:rPr lang="en-GB" dirty="0"/>
              <a:t>It is based on fundamental properties such as :</a:t>
            </a:r>
          </a:p>
          <a:p>
            <a:pPr marL="0" indent="0">
              <a:buNone/>
            </a:pPr>
            <a:r>
              <a:rPr lang="en-GB" dirty="0"/>
              <a:t>-Characteristics </a:t>
            </a:r>
          </a:p>
          <a:p>
            <a:pPr>
              <a:buFontTx/>
              <a:buChar char="-"/>
            </a:pPr>
            <a:r>
              <a:rPr lang="en-GB" dirty="0"/>
              <a:t>Failures </a:t>
            </a:r>
          </a:p>
          <a:p>
            <a:pPr>
              <a:buFontTx/>
              <a:buChar char="-"/>
            </a:pPr>
            <a:r>
              <a:rPr lang="en-GB" dirty="0"/>
              <a:t>Security</a:t>
            </a:r>
          </a:p>
        </p:txBody>
      </p:sp>
      <p:sp>
        <p:nvSpPr>
          <p:cNvPr id="4" name="Left Brace 3"/>
          <p:cNvSpPr/>
          <p:nvPr/>
        </p:nvSpPr>
        <p:spPr>
          <a:xfrm rot="10800000">
            <a:off x="3390900" y="3609975"/>
            <a:ext cx="257175" cy="1038225"/>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 name="TextBox 4"/>
          <p:cNvSpPr txBox="1"/>
          <p:nvPr/>
        </p:nvSpPr>
        <p:spPr>
          <a:xfrm>
            <a:off x="3952875" y="4001294"/>
            <a:ext cx="3829050" cy="369332"/>
          </a:xfrm>
          <a:prstGeom prst="rect">
            <a:avLst/>
          </a:prstGeom>
          <a:noFill/>
        </p:spPr>
        <p:txBody>
          <a:bodyPr wrap="square" rtlCol="0">
            <a:spAutoFit/>
          </a:bodyPr>
          <a:lstStyle/>
          <a:p>
            <a:r>
              <a:rPr lang="en-GB" dirty="0"/>
              <a:t>Fundamentals properties of a sys</a:t>
            </a:r>
          </a:p>
        </p:txBody>
      </p:sp>
    </p:spTree>
    <p:extLst>
      <p:ext uri="{BB962C8B-B14F-4D97-AF65-F5344CB8AC3E}">
        <p14:creationId xmlns:p14="http://schemas.microsoft.com/office/powerpoint/2010/main" val="3685072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Cont</a:t>
            </a:r>
            <a:r>
              <a:rPr lang="en-GB" dirty="0"/>
              <a:t>……</a:t>
            </a:r>
          </a:p>
        </p:txBody>
      </p:sp>
      <p:sp>
        <p:nvSpPr>
          <p:cNvPr id="3" name="Content Placeholder 2"/>
          <p:cNvSpPr>
            <a:spLocks noGrp="1"/>
          </p:cNvSpPr>
          <p:nvPr>
            <p:ph idx="1"/>
          </p:nvPr>
        </p:nvSpPr>
        <p:spPr>
          <a:xfrm>
            <a:off x="1390649" y="1366838"/>
            <a:ext cx="7229476" cy="4351338"/>
          </a:xfrm>
        </p:spPr>
        <p:txBody>
          <a:bodyPr/>
          <a:lstStyle/>
          <a:p>
            <a:pPr marL="0" indent="0">
              <a:buNone/>
            </a:pPr>
            <a:r>
              <a:rPr lang="en-GB" dirty="0"/>
              <a:t>In the interaction model , computation occurs within the processes.</a:t>
            </a:r>
          </a:p>
          <a:p>
            <a:pPr marL="0" indent="0">
              <a:buNone/>
            </a:pPr>
            <a:r>
              <a:rPr lang="en-GB" dirty="0"/>
              <a:t>The processes interact by messages resulting in :</a:t>
            </a:r>
          </a:p>
          <a:p>
            <a:pPr>
              <a:buFontTx/>
              <a:buChar char="-"/>
            </a:pPr>
            <a:r>
              <a:rPr lang="en-GB" dirty="0"/>
              <a:t>Communication (information flow)</a:t>
            </a:r>
          </a:p>
          <a:p>
            <a:pPr>
              <a:buFontTx/>
              <a:buChar char="-"/>
            </a:pPr>
            <a:r>
              <a:rPr lang="en-GB" dirty="0"/>
              <a:t>Coordination (synchronization and ordering of activities ) within processes.</a:t>
            </a:r>
          </a:p>
          <a:p>
            <a:pPr marL="0" indent="0">
              <a:buNone/>
            </a:pPr>
            <a:r>
              <a:rPr lang="en-GB" dirty="0"/>
              <a:t>The interaction model reflects the facts that communication takes place with delays</a:t>
            </a:r>
          </a:p>
        </p:txBody>
      </p:sp>
    </p:spTree>
    <p:extLst>
      <p:ext uri="{BB962C8B-B14F-4D97-AF65-F5344CB8AC3E}">
        <p14:creationId xmlns:p14="http://schemas.microsoft.com/office/powerpoint/2010/main" val="3724311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Performance of communication channels</a:t>
            </a:r>
          </a:p>
        </p:txBody>
      </p:sp>
      <p:sp>
        <p:nvSpPr>
          <p:cNvPr id="3" name="Content Placeholder 2"/>
          <p:cNvSpPr>
            <a:spLocks noGrp="1"/>
          </p:cNvSpPr>
          <p:nvPr>
            <p:ph idx="1"/>
          </p:nvPr>
        </p:nvSpPr>
        <p:spPr/>
        <p:txBody>
          <a:bodyPr/>
          <a:lstStyle/>
          <a:p>
            <a:pPr marL="0" indent="0">
              <a:buNone/>
            </a:pPr>
            <a:r>
              <a:rPr lang="en-GB" dirty="0"/>
              <a:t>It is based on the following :</a:t>
            </a:r>
          </a:p>
          <a:p>
            <a:pPr>
              <a:buFontTx/>
              <a:buChar char="-"/>
            </a:pPr>
            <a:r>
              <a:rPr lang="en-GB" dirty="0"/>
              <a:t>Latency (which type of message, n/w or sys )</a:t>
            </a:r>
          </a:p>
          <a:p>
            <a:pPr>
              <a:buFontTx/>
              <a:buChar char="-"/>
            </a:pPr>
            <a:r>
              <a:rPr lang="en-GB" dirty="0"/>
              <a:t>Bandwidth </a:t>
            </a:r>
          </a:p>
          <a:p>
            <a:pPr>
              <a:buFontTx/>
              <a:buChar char="-"/>
            </a:pPr>
            <a:r>
              <a:rPr lang="en-GB" dirty="0"/>
              <a:t>Jitter </a:t>
            </a:r>
          </a:p>
          <a:p>
            <a:pPr marL="0" indent="0">
              <a:buNone/>
            </a:pPr>
            <a:r>
              <a:rPr lang="en-GB" dirty="0"/>
              <a:t>There are two variants of the Interaction Model</a:t>
            </a:r>
          </a:p>
          <a:p>
            <a:r>
              <a:rPr lang="en-GB" dirty="0"/>
              <a:t>Synchronous </a:t>
            </a:r>
          </a:p>
          <a:p>
            <a:r>
              <a:rPr lang="en-GB" dirty="0"/>
              <a:t>Asynchronous </a:t>
            </a:r>
          </a:p>
          <a:p>
            <a:pPr marL="0" indent="0">
              <a:buNone/>
            </a:pPr>
            <a:endParaRPr lang="en-GB" dirty="0"/>
          </a:p>
        </p:txBody>
      </p:sp>
    </p:spTree>
    <p:extLst>
      <p:ext uri="{BB962C8B-B14F-4D97-AF65-F5344CB8AC3E}">
        <p14:creationId xmlns:p14="http://schemas.microsoft.com/office/powerpoint/2010/main" val="8802803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825" y="374650"/>
            <a:ext cx="10515600" cy="1325563"/>
          </a:xfrm>
        </p:spPr>
        <p:txBody>
          <a:bodyPr/>
          <a:lstStyle/>
          <a:p>
            <a:r>
              <a:rPr lang="en-GB" dirty="0"/>
              <a:t>Synchronous DS</a:t>
            </a:r>
          </a:p>
        </p:txBody>
      </p:sp>
      <p:sp>
        <p:nvSpPr>
          <p:cNvPr id="3" name="Content Placeholder 2"/>
          <p:cNvSpPr>
            <a:spLocks noGrp="1"/>
          </p:cNvSpPr>
          <p:nvPr>
            <p:ph idx="1"/>
          </p:nvPr>
        </p:nvSpPr>
        <p:spPr>
          <a:xfrm>
            <a:off x="123825" y="1854200"/>
            <a:ext cx="10515600" cy="4351338"/>
          </a:xfrm>
        </p:spPr>
        <p:txBody>
          <a:bodyPr/>
          <a:lstStyle/>
          <a:p>
            <a:pPr marL="0" indent="0">
              <a:buNone/>
            </a:pPr>
            <a:r>
              <a:rPr lang="en-GB" dirty="0"/>
              <a:t>It has :</a:t>
            </a:r>
          </a:p>
          <a:p>
            <a:pPr marL="0" indent="0">
              <a:buNone/>
            </a:pPr>
            <a:r>
              <a:rPr lang="en-GB" dirty="0"/>
              <a:t>-its process executing in a known lower and upper bounded time.</a:t>
            </a:r>
          </a:p>
          <a:p>
            <a:pPr>
              <a:buFontTx/>
              <a:buChar char="-"/>
            </a:pPr>
            <a:r>
              <a:rPr lang="en-GB" dirty="0"/>
              <a:t>The message is received within a known bounded time.</a:t>
            </a:r>
          </a:p>
          <a:p>
            <a:pPr>
              <a:buFontTx/>
              <a:buChar char="-"/>
            </a:pPr>
            <a:r>
              <a:rPr lang="en-GB" dirty="0"/>
              <a:t>Known local  clocks drift rate .</a:t>
            </a:r>
          </a:p>
        </p:txBody>
      </p:sp>
    </p:spTree>
    <p:extLst>
      <p:ext uri="{BB962C8B-B14F-4D97-AF65-F5344CB8AC3E}">
        <p14:creationId xmlns:p14="http://schemas.microsoft.com/office/powerpoint/2010/main" val="1245329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Asynchronous DS</a:t>
            </a:r>
          </a:p>
        </p:txBody>
      </p:sp>
      <p:sp>
        <p:nvSpPr>
          <p:cNvPr id="3" name="Content Placeholder 2"/>
          <p:cNvSpPr>
            <a:spLocks noGrp="1"/>
          </p:cNvSpPr>
          <p:nvPr>
            <p:ph idx="1"/>
          </p:nvPr>
        </p:nvSpPr>
        <p:spPr/>
        <p:txBody>
          <a:bodyPr/>
          <a:lstStyle/>
          <a:p>
            <a:pPr marL="0" indent="0">
              <a:buNone/>
            </a:pPr>
            <a:r>
              <a:rPr lang="en-GB" dirty="0"/>
              <a:t>It has no bound on </a:t>
            </a:r>
          </a:p>
          <a:p>
            <a:pPr>
              <a:buFontTx/>
              <a:buChar char="-"/>
            </a:pPr>
            <a:r>
              <a:rPr lang="en-GB" dirty="0"/>
              <a:t>Process execution speed</a:t>
            </a:r>
          </a:p>
          <a:p>
            <a:pPr>
              <a:buFontTx/>
              <a:buChar char="-"/>
            </a:pPr>
            <a:r>
              <a:rPr lang="en-GB" dirty="0"/>
              <a:t>Message transmission delays</a:t>
            </a:r>
          </a:p>
          <a:p>
            <a:pPr>
              <a:buFontTx/>
              <a:buChar char="-"/>
            </a:pPr>
            <a:r>
              <a:rPr lang="en-GB" dirty="0"/>
              <a:t>Clock drift rate</a:t>
            </a:r>
          </a:p>
        </p:txBody>
      </p:sp>
    </p:spTree>
    <p:extLst>
      <p:ext uri="{BB962C8B-B14F-4D97-AF65-F5344CB8AC3E}">
        <p14:creationId xmlns:p14="http://schemas.microsoft.com/office/powerpoint/2010/main" val="11812180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Failure Model </a:t>
            </a:r>
          </a:p>
        </p:txBody>
      </p:sp>
      <p:sp>
        <p:nvSpPr>
          <p:cNvPr id="3" name="Content Placeholder 2"/>
          <p:cNvSpPr>
            <a:spLocks noGrp="1"/>
          </p:cNvSpPr>
          <p:nvPr>
            <p:ph idx="1"/>
          </p:nvPr>
        </p:nvSpPr>
        <p:spPr/>
        <p:txBody>
          <a:bodyPr/>
          <a:lstStyle/>
          <a:p>
            <a:pPr marL="0" indent="0">
              <a:buNone/>
            </a:pPr>
            <a:r>
              <a:rPr lang="en-GB" dirty="0"/>
              <a:t>It defines and classifies the faults</a:t>
            </a:r>
          </a:p>
          <a:p>
            <a:pPr marL="0" indent="0">
              <a:buNone/>
            </a:pPr>
            <a:r>
              <a:rPr lang="en-GB" dirty="0"/>
              <a:t>What are the kind of failures that can occur in a sys?</a:t>
            </a:r>
          </a:p>
          <a:p>
            <a:pPr marL="0" indent="0">
              <a:buNone/>
            </a:pPr>
            <a:r>
              <a:rPr lang="en-GB" dirty="0"/>
              <a:t>1- fail Stop : A process halts and remains halted .Other processes can detect that the process has failed.</a:t>
            </a:r>
          </a:p>
          <a:p>
            <a:pPr marL="0" indent="0">
              <a:buNone/>
            </a:pPr>
            <a:r>
              <a:rPr lang="en-GB" dirty="0"/>
              <a:t>2- Crash : A process halts and remains halted . Other processes may no be able to detect the state.</a:t>
            </a:r>
          </a:p>
          <a:p>
            <a:pPr marL="0" indent="0">
              <a:buNone/>
            </a:pPr>
            <a:r>
              <a:rPr lang="en-GB" dirty="0"/>
              <a:t>3- Omission : A message inserted in an going buffer never arrives at the other ends incoming message buffer. </a:t>
            </a:r>
          </a:p>
        </p:txBody>
      </p:sp>
    </p:spTree>
    <p:extLst>
      <p:ext uri="{BB962C8B-B14F-4D97-AF65-F5344CB8AC3E}">
        <p14:creationId xmlns:p14="http://schemas.microsoft.com/office/powerpoint/2010/main" val="6646365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dirty="0"/>
              <a:t>Arbitrary : The process or the channel exhibits arbitrary behaviour : it may send or transmit arbitrary messages at arbitrary times, </a:t>
            </a:r>
            <a:r>
              <a:rPr lang="en-GB"/>
              <a:t>commit omission</a:t>
            </a:r>
            <a:r>
              <a:rPr lang="en-GB" dirty="0"/>
              <a:t>; a process may stop or take incorrect step.</a:t>
            </a:r>
          </a:p>
          <a:p>
            <a:r>
              <a:rPr lang="en-GB" dirty="0"/>
              <a:t>Timing failure: The clock drift exceeds allowable bounds.</a:t>
            </a:r>
          </a:p>
        </p:txBody>
      </p:sp>
    </p:spTree>
    <p:extLst>
      <p:ext uri="{BB962C8B-B14F-4D97-AF65-F5344CB8AC3E}">
        <p14:creationId xmlns:p14="http://schemas.microsoft.com/office/powerpoint/2010/main" val="42816714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Security Model </a:t>
            </a:r>
          </a:p>
        </p:txBody>
      </p:sp>
      <p:sp>
        <p:nvSpPr>
          <p:cNvPr id="3" name="Content Placeholder 2"/>
          <p:cNvSpPr>
            <a:spLocks noGrp="1"/>
          </p:cNvSpPr>
          <p:nvPr>
            <p:ph idx="1"/>
          </p:nvPr>
        </p:nvSpPr>
        <p:spPr/>
        <p:txBody>
          <a:bodyPr/>
          <a:lstStyle/>
          <a:p>
            <a:pPr marL="0" indent="0">
              <a:buNone/>
            </a:pPr>
            <a:r>
              <a:rPr lang="en-GB" dirty="0"/>
              <a:t>There several potential threats a sys designer need to be aware of:</a:t>
            </a:r>
          </a:p>
          <a:p>
            <a:pPr>
              <a:buFontTx/>
              <a:buChar char="-"/>
            </a:pPr>
            <a:r>
              <a:rPr lang="en-GB" dirty="0"/>
              <a:t>Threats to processes: An attacker sends a request or response to a request with a false identity.</a:t>
            </a:r>
          </a:p>
          <a:p>
            <a:pPr>
              <a:buFontTx/>
              <a:buChar char="-"/>
            </a:pPr>
            <a:r>
              <a:rPr lang="en-GB" dirty="0"/>
              <a:t>Threats to communication channels: an attacker may be listening to or save a message. (eavesdrop)</a:t>
            </a:r>
          </a:p>
          <a:p>
            <a:pPr>
              <a:buFontTx/>
              <a:buChar char="-"/>
            </a:pPr>
            <a:r>
              <a:rPr lang="en-GB" dirty="0"/>
              <a:t>Denial of service: An attacker may overload the server by making excessive requests. </a:t>
            </a:r>
          </a:p>
          <a:p>
            <a:pPr>
              <a:buFontTx/>
              <a:buChar char="-"/>
            </a:pPr>
            <a:r>
              <a:rPr lang="en-GB" dirty="0"/>
              <a:t>NB: Cryptography and authentication are often used to provide security.</a:t>
            </a:r>
          </a:p>
        </p:txBody>
      </p:sp>
    </p:spTree>
    <p:extLst>
      <p:ext uri="{BB962C8B-B14F-4D97-AF65-F5344CB8AC3E}">
        <p14:creationId xmlns:p14="http://schemas.microsoft.com/office/powerpoint/2010/main" val="2019885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4406"/>
          </a:xfrm>
        </p:spPr>
        <p:txBody>
          <a:bodyPr/>
          <a:lstStyle/>
          <a:p>
            <a:r>
              <a:rPr lang="en-GB" b="1" dirty="0">
                <a:solidFill>
                  <a:srgbClr val="FF0000"/>
                </a:solidFill>
              </a:rPr>
              <a:t>Distributed Systems Application and Examples</a:t>
            </a:r>
          </a:p>
        </p:txBody>
      </p:sp>
      <p:pic>
        <p:nvPicPr>
          <p:cNvPr id="4" name="Content Placeholder 3"/>
          <p:cNvPicPr>
            <a:picLocks noGrp="1" noChangeAspect="1"/>
          </p:cNvPicPr>
          <p:nvPr>
            <p:ph idx="1"/>
          </p:nvPr>
        </p:nvPicPr>
        <p:blipFill>
          <a:blip r:embed="rId2"/>
          <a:stretch>
            <a:fillRect/>
          </a:stretch>
        </p:blipFill>
        <p:spPr>
          <a:xfrm>
            <a:off x="457200" y="1384662"/>
            <a:ext cx="11090366" cy="5473337"/>
          </a:xfrm>
          <a:prstGeom prst="rect">
            <a:avLst/>
          </a:prstGeom>
        </p:spPr>
      </p:pic>
    </p:spTree>
    <p:extLst>
      <p:ext uri="{BB962C8B-B14F-4D97-AF65-F5344CB8AC3E}">
        <p14:creationId xmlns:p14="http://schemas.microsoft.com/office/powerpoint/2010/main" val="4212189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Requirements of a Distributed system</a:t>
            </a:r>
          </a:p>
        </p:txBody>
      </p:sp>
      <p:sp>
        <p:nvSpPr>
          <p:cNvPr id="3" name="Content Placeholder 2"/>
          <p:cNvSpPr>
            <a:spLocks noGrp="1"/>
          </p:cNvSpPr>
          <p:nvPr>
            <p:ph idx="1"/>
          </p:nvPr>
        </p:nvSpPr>
        <p:spPr/>
        <p:txBody>
          <a:bodyPr/>
          <a:lstStyle/>
          <a:p>
            <a:pPr marL="0" indent="0">
              <a:buNone/>
            </a:pPr>
            <a:r>
              <a:rPr lang="en-GB" dirty="0"/>
              <a:t>1- Security and Reliability</a:t>
            </a:r>
          </a:p>
          <a:p>
            <a:pPr marL="0" indent="0">
              <a:buNone/>
            </a:pPr>
            <a:r>
              <a:rPr lang="en-GB" dirty="0"/>
              <a:t>2- Consistency of replicated data</a:t>
            </a:r>
          </a:p>
          <a:p>
            <a:pPr marL="0" indent="0">
              <a:buNone/>
            </a:pPr>
            <a:r>
              <a:rPr lang="en-GB" dirty="0"/>
              <a:t>3- Concurrent transaction</a:t>
            </a:r>
          </a:p>
          <a:p>
            <a:pPr marL="0" indent="0">
              <a:buNone/>
            </a:pPr>
            <a:r>
              <a:rPr lang="en-GB" dirty="0"/>
              <a:t>4- Fault Tolerance  </a:t>
            </a:r>
          </a:p>
        </p:txBody>
      </p:sp>
    </p:spTree>
    <p:extLst>
      <p:ext uri="{BB962C8B-B14F-4D97-AF65-F5344CB8AC3E}">
        <p14:creationId xmlns:p14="http://schemas.microsoft.com/office/powerpoint/2010/main" val="3810929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Applications</a:t>
            </a:r>
          </a:p>
        </p:txBody>
      </p:sp>
      <p:sp>
        <p:nvSpPr>
          <p:cNvPr id="3" name="Content Placeholder 2"/>
          <p:cNvSpPr>
            <a:spLocks noGrp="1"/>
          </p:cNvSpPr>
          <p:nvPr>
            <p:ph idx="1"/>
          </p:nvPr>
        </p:nvSpPr>
        <p:spPr/>
        <p:txBody>
          <a:bodyPr/>
          <a:lstStyle/>
          <a:p>
            <a:pPr marL="0" indent="0">
              <a:buNone/>
            </a:pPr>
            <a:r>
              <a:rPr lang="en-GB" dirty="0"/>
              <a:t>1- Finance and Commerce: </a:t>
            </a:r>
          </a:p>
          <a:p>
            <a:pPr marL="0" indent="0">
              <a:buNone/>
            </a:pPr>
            <a:r>
              <a:rPr lang="en-GB" dirty="0" err="1"/>
              <a:t>eg</a:t>
            </a:r>
            <a:r>
              <a:rPr lang="en-GB" dirty="0"/>
              <a:t> e-commerce, amazon, e-bay, online banking etc. </a:t>
            </a:r>
          </a:p>
          <a:p>
            <a:pPr marL="0" indent="0">
              <a:buNone/>
            </a:pPr>
            <a:r>
              <a:rPr lang="en-GB" dirty="0"/>
              <a:t>2- Information Society :</a:t>
            </a:r>
          </a:p>
          <a:p>
            <a:pPr marL="0" indent="0">
              <a:buNone/>
            </a:pPr>
            <a:r>
              <a:rPr lang="en-GB" dirty="0" err="1"/>
              <a:t>Eg</a:t>
            </a:r>
            <a:r>
              <a:rPr lang="en-GB" dirty="0"/>
              <a:t> : search engines, Wikipedia , social networking (Facebook, twitter , WhatsApp </a:t>
            </a:r>
            <a:r>
              <a:rPr lang="en-GB" dirty="0" err="1"/>
              <a:t>etc</a:t>
            </a:r>
            <a:r>
              <a:rPr lang="en-GB" dirty="0"/>
              <a:t>)</a:t>
            </a:r>
          </a:p>
          <a:p>
            <a:pPr marL="0" indent="0">
              <a:buNone/>
            </a:pPr>
            <a:r>
              <a:rPr lang="en-GB" dirty="0"/>
              <a:t>3- Creative Industries and Entertainment : </a:t>
            </a:r>
          </a:p>
          <a:p>
            <a:pPr marL="0" indent="0">
              <a:buNone/>
            </a:pPr>
            <a:r>
              <a:rPr lang="en-GB" dirty="0" err="1"/>
              <a:t>Eg</a:t>
            </a:r>
            <a:r>
              <a:rPr lang="en-GB" dirty="0"/>
              <a:t> online gamming , music, YouTube channelling </a:t>
            </a:r>
          </a:p>
          <a:p>
            <a:pPr marL="0" indent="0">
              <a:buNone/>
            </a:pPr>
            <a:r>
              <a:rPr lang="en-GB" dirty="0"/>
              <a:t>4- Education : </a:t>
            </a:r>
            <a:r>
              <a:rPr lang="en-GB" dirty="0" err="1"/>
              <a:t>eg</a:t>
            </a:r>
            <a:r>
              <a:rPr lang="en-GB" dirty="0"/>
              <a:t> e-</a:t>
            </a:r>
            <a:r>
              <a:rPr lang="en-GB" dirty="0" err="1"/>
              <a:t>learling</a:t>
            </a:r>
            <a:r>
              <a:rPr lang="en-GB" dirty="0"/>
              <a:t> , distance learning </a:t>
            </a:r>
          </a:p>
          <a:p>
            <a:pPr marL="0" indent="0">
              <a:buNone/>
            </a:pPr>
            <a:endParaRPr lang="en-GB" dirty="0"/>
          </a:p>
        </p:txBody>
      </p:sp>
    </p:spTree>
    <p:extLst>
      <p:ext uri="{BB962C8B-B14F-4D97-AF65-F5344CB8AC3E}">
        <p14:creationId xmlns:p14="http://schemas.microsoft.com/office/powerpoint/2010/main" val="2522773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Applications of Ds</a:t>
            </a:r>
          </a:p>
        </p:txBody>
      </p:sp>
      <p:sp>
        <p:nvSpPr>
          <p:cNvPr id="3" name="Content Placeholder 2"/>
          <p:cNvSpPr>
            <a:spLocks noGrp="1"/>
          </p:cNvSpPr>
          <p:nvPr>
            <p:ph idx="1"/>
          </p:nvPr>
        </p:nvSpPr>
        <p:spPr/>
        <p:txBody>
          <a:bodyPr/>
          <a:lstStyle/>
          <a:p>
            <a:pPr marL="0" indent="0">
              <a:buNone/>
            </a:pPr>
            <a:r>
              <a:rPr lang="en-GB" dirty="0"/>
              <a:t>5- Health Care : </a:t>
            </a:r>
            <a:r>
              <a:rPr lang="en-GB" dirty="0" err="1"/>
              <a:t>eg</a:t>
            </a:r>
            <a:r>
              <a:rPr lang="en-GB" dirty="0"/>
              <a:t> online patient record, health informatics</a:t>
            </a:r>
          </a:p>
          <a:p>
            <a:pPr marL="0" indent="0">
              <a:buNone/>
            </a:pPr>
            <a:r>
              <a:rPr lang="en-GB" dirty="0"/>
              <a:t>6- Transport and Logistics : </a:t>
            </a:r>
            <a:r>
              <a:rPr lang="en-GB" dirty="0" err="1"/>
              <a:t>Gps</a:t>
            </a:r>
            <a:r>
              <a:rPr lang="en-GB" dirty="0"/>
              <a:t>, google maps </a:t>
            </a:r>
          </a:p>
          <a:p>
            <a:pPr marL="0" indent="0">
              <a:buNone/>
            </a:pPr>
            <a:r>
              <a:rPr lang="en-GB" dirty="0"/>
              <a:t>7- Science for collaboration </a:t>
            </a:r>
          </a:p>
          <a:p>
            <a:pPr marL="0" indent="0">
              <a:buNone/>
            </a:pPr>
            <a:r>
              <a:rPr lang="en-GB" dirty="0"/>
              <a:t>8- Environment management: sensor technology.</a:t>
            </a:r>
          </a:p>
        </p:txBody>
      </p:sp>
    </p:spTree>
    <p:extLst>
      <p:ext uri="{BB962C8B-B14F-4D97-AF65-F5344CB8AC3E}">
        <p14:creationId xmlns:p14="http://schemas.microsoft.com/office/powerpoint/2010/main" val="2577130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F9DF2-40CA-4887-9A69-B0F3C6C90DFD}"/>
              </a:ext>
            </a:extLst>
          </p:cNvPr>
          <p:cNvSpPr>
            <a:spLocks noGrp="1"/>
          </p:cNvSpPr>
          <p:nvPr>
            <p:ph type="title"/>
          </p:nvPr>
        </p:nvSpPr>
        <p:spPr/>
        <p:txBody>
          <a:bodyPr>
            <a:normAutofit/>
          </a:bodyPr>
          <a:lstStyle/>
          <a:p>
            <a:r>
              <a:rPr lang="en-US" sz="4000" b="1" dirty="0">
                <a:solidFill>
                  <a:srgbClr val="FF0000"/>
                </a:solidFill>
              </a:rPr>
              <a:t>CHARACTERISTICS OF DS OR CHALLENGES OF DS</a:t>
            </a:r>
          </a:p>
        </p:txBody>
      </p:sp>
      <p:sp>
        <p:nvSpPr>
          <p:cNvPr id="3" name="Content Placeholder 2">
            <a:extLst>
              <a:ext uri="{FF2B5EF4-FFF2-40B4-BE49-F238E27FC236}">
                <a16:creationId xmlns:a16="http://schemas.microsoft.com/office/drawing/2014/main" id="{D3C7A7EB-BC65-41B7-91A8-4BFFAE741B43}"/>
              </a:ext>
            </a:extLst>
          </p:cNvPr>
          <p:cNvSpPr>
            <a:spLocks noGrp="1"/>
          </p:cNvSpPr>
          <p:nvPr>
            <p:ph idx="1"/>
          </p:nvPr>
        </p:nvSpPr>
        <p:spPr/>
        <p:txBody>
          <a:bodyPr/>
          <a:lstStyle/>
          <a:p>
            <a:pPr marL="0" indent="0">
              <a:buNone/>
            </a:pPr>
            <a:r>
              <a:rPr lang="en-US" dirty="0"/>
              <a:t>1- </a:t>
            </a:r>
            <a:r>
              <a:rPr lang="en-US" dirty="0">
                <a:solidFill>
                  <a:srgbClr val="002060"/>
                </a:solidFill>
              </a:rPr>
              <a:t>Resource sharing </a:t>
            </a:r>
            <a:r>
              <a:rPr lang="en-US" dirty="0"/>
              <a:t>: - it is the ability to use any hardware , software or data anywhere in the system ( different computers, different configuration)</a:t>
            </a:r>
          </a:p>
          <a:p>
            <a:pPr marL="0" indent="0">
              <a:buNone/>
            </a:pPr>
            <a:r>
              <a:rPr lang="en-US" dirty="0"/>
              <a:t>2-  </a:t>
            </a:r>
            <a:r>
              <a:rPr lang="en-US" dirty="0">
                <a:solidFill>
                  <a:srgbClr val="002060"/>
                </a:solidFill>
              </a:rPr>
              <a:t>Openness</a:t>
            </a:r>
            <a:r>
              <a:rPr lang="en-US" dirty="0"/>
              <a:t> : it is concerned with extension and improvement of the system of DS</a:t>
            </a:r>
          </a:p>
          <a:p>
            <a:pPr marL="0" indent="0">
              <a:buNone/>
            </a:pPr>
            <a:r>
              <a:rPr lang="en-US" dirty="0"/>
              <a:t>3- </a:t>
            </a:r>
            <a:r>
              <a:rPr lang="en-US" dirty="0">
                <a:solidFill>
                  <a:srgbClr val="002060"/>
                </a:solidFill>
              </a:rPr>
              <a:t>Concurrency</a:t>
            </a:r>
            <a:r>
              <a:rPr lang="en-US" dirty="0"/>
              <a:t> : separate activities of users independent the resources and the location of the server processes e.g. I can do my work my computer while you do your work on yours sharing resources(webpages or files)</a:t>
            </a:r>
          </a:p>
          <a:p>
            <a:pPr marL="0" indent="0">
              <a:buNone/>
            </a:pPr>
            <a:endParaRPr lang="en-US" dirty="0"/>
          </a:p>
        </p:txBody>
      </p:sp>
    </p:spTree>
    <p:extLst>
      <p:ext uri="{BB962C8B-B14F-4D97-AF65-F5344CB8AC3E}">
        <p14:creationId xmlns:p14="http://schemas.microsoft.com/office/powerpoint/2010/main" val="2574804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3C0364-0CBD-4BDE-81C5-576BC45D8432}"/>
              </a:ext>
            </a:extLst>
          </p:cNvPr>
          <p:cNvSpPr>
            <a:spLocks noGrp="1"/>
          </p:cNvSpPr>
          <p:nvPr>
            <p:ph idx="1"/>
          </p:nvPr>
        </p:nvSpPr>
        <p:spPr>
          <a:xfrm>
            <a:off x="838200" y="506437"/>
            <a:ext cx="10515600" cy="5670526"/>
          </a:xfrm>
        </p:spPr>
        <p:txBody>
          <a:bodyPr>
            <a:normAutofit/>
          </a:bodyPr>
          <a:lstStyle/>
          <a:p>
            <a:pPr marL="0" indent="0">
              <a:buNone/>
            </a:pPr>
            <a:r>
              <a:rPr lang="en-US" sz="3200" dirty="0">
                <a:solidFill>
                  <a:srgbClr val="002060"/>
                </a:solidFill>
              </a:rPr>
              <a:t>4- Scalability</a:t>
            </a:r>
            <a:r>
              <a:rPr lang="en-US" sz="3200" dirty="0"/>
              <a:t>:  how to increase the scale of the system (accommodating more users to explore the corresponding response of the system).</a:t>
            </a:r>
          </a:p>
          <a:p>
            <a:pPr marL="0" indent="0">
              <a:buNone/>
            </a:pPr>
            <a:r>
              <a:rPr lang="en-US" sz="3200" dirty="0">
                <a:solidFill>
                  <a:srgbClr val="002060"/>
                </a:solidFill>
              </a:rPr>
              <a:t>5- Faults Tolerance : </a:t>
            </a:r>
            <a:r>
              <a:rPr lang="en-US" sz="3200" dirty="0"/>
              <a:t>this cares about the reliability of the system ( any case of a failure of a hardware or the software the system should continue to work properly without significantly degrade the performance of the system.) There can be fault in the Network(isolation: system becoming slow); unexpected termination of a program(crash).</a:t>
            </a:r>
          </a:p>
          <a:p>
            <a:pPr marL="0" indent="0">
              <a:buNone/>
            </a:pPr>
            <a:r>
              <a:rPr lang="en-US" sz="3200" dirty="0">
                <a:solidFill>
                  <a:srgbClr val="002060"/>
                </a:solidFill>
              </a:rPr>
              <a:t>6- Transparency : </a:t>
            </a:r>
            <a:r>
              <a:rPr lang="en-US" sz="3200" dirty="0"/>
              <a:t>this hides the complexity of a distributed system to the end users and application programs.</a:t>
            </a:r>
            <a:endParaRPr lang="en-US" sz="3200" dirty="0">
              <a:solidFill>
                <a:srgbClr val="002060"/>
              </a:solidFill>
            </a:endParaRPr>
          </a:p>
        </p:txBody>
      </p:sp>
    </p:spTree>
    <p:extLst>
      <p:ext uri="{BB962C8B-B14F-4D97-AF65-F5344CB8AC3E}">
        <p14:creationId xmlns:p14="http://schemas.microsoft.com/office/powerpoint/2010/main" val="5594212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6912</TotalTime>
  <Words>1289</Words>
  <Application>Microsoft Office PowerPoint</Application>
  <PresentationFormat>Widescreen</PresentationFormat>
  <Paragraphs>141</Paragraphs>
  <Slides>38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Algerian</vt:lpstr>
      <vt:lpstr>Angsana New</vt:lpstr>
      <vt:lpstr>Arial</vt:lpstr>
      <vt:lpstr>Arial Nova</vt:lpstr>
      <vt:lpstr>Calibri</vt:lpstr>
      <vt:lpstr>Calibri Light</vt:lpstr>
      <vt:lpstr>Office Theme</vt:lpstr>
      <vt:lpstr>Mobile and Distributed Computing(System)</vt:lpstr>
      <vt:lpstr>Block Diagram of a Distributed System</vt:lpstr>
      <vt:lpstr>Distributed System  Software(S/W)</vt:lpstr>
      <vt:lpstr>Distributed Systems Application and Examples</vt:lpstr>
      <vt:lpstr>Requirements of a Distributed system</vt:lpstr>
      <vt:lpstr>Applications</vt:lpstr>
      <vt:lpstr>Applications of Ds</vt:lpstr>
      <vt:lpstr>CHARACTERISTICS OF DS OR CHALLENGES OF DS</vt:lpstr>
      <vt:lpstr>PowerPoint Presentation</vt:lpstr>
      <vt:lpstr>Examples of Ds</vt:lpstr>
      <vt:lpstr>2- the intranet </vt:lpstr>
      <vt:lpstr>MOBILE AND UBIQUITOUS COMPUTING  </vt:lpstr>
      <vt:lpstr>MOBILE COMPUTING</vt:lpstr>
      <vt:lpstr>Mobile and Ubiquitous Computing </vt:lpstr>
      <vt:lpstr>PowerPoint Presentation</vt:lpstr>
      <vt:lpstr>PowerPoint Presentation</vt:lpstr>
      <vt:lpstr>Cont….</vt:lpstr>
      <vt:lpstr>Advantages  of D.S</vt:lpstr>
      <vt:lpstr>Disadvantages of D.S</vt:lpstr>
      <vt:lpstr>Factors (issues) to consider when designing D.Ss</vt:lpstr>
      <vt:lpstr>Architecture of DS</vt:lpstr>
      <vt:lpstr>PowerPoint Presentation</vt:lpstr>
      <vt:lpstr>Distributed Computer Models </vt:lpstr>
      <vt:lpstr>Architectural Model</vt:lpstr>
      <vt:lpstr>Client – Server </vt:lpstr>
      <vt:lpstr>Time diagram of the client server </vt:lpstr>
      <vt:lpstr>Client invocation of individual Servers </vt:lpstr>
      <vt:lpstr>PowerPoint Presentation</vt:lpstr>
      <vt:lpstr>PowerPoint Presentation</vt:lpstr>
      <vt:lpstr>PowerPoint Presentation</vt:lpstr>
      <vt:lpstr>Fundamental Models </vt:lpstr>
      <vt:lpstr>Cont……</vt:lpstr>
      <vt:lpstr>Performance of communication channels</vt:lpstr>
      <vt:lpstr>Synchronous DS</vt:lpstr>
      <vt:lpstr>Asynchronous DS</vt:lpstr>
      <vt:lpstr>Failure Model </vt:lpstr>
      <vt:lpstr>PowerPoint Presentation</vt:lpstr>
      <vt:lpstr>Security Model </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and Distributed Computing(System)</dc:title>
  <dc:creator>Gustave Gameli Kodjo Amuzu</dc:creator>
  <cp:lastModifiedBy>Amuzu Gustave Gameli</cp:lastModifiedBy>
  <cp:revision>60</cp:revision>
  <dcterms:created xsi:type="dcterms:W3CDTF">2019-09-10T04:29:13Z</dcterms:created>
  <dcterms:modified xsi:type="dcterms:W3CDTF">2021-11-11T06:52:08Z</dcterms:modified>
</cp:coreProperties>
</file>

<file path=docProps/thumbnail.jpeg>
</file>